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69" r:id="rId3"/>
    <p:sldId id="257" r:id="rId4"/>
    <p:sldId id="274" r:id="rId5"/>
    <p:sldId id="275" r:id="rId6"/>
    <p:sldId id="273" r:id="rId7"/>
    <p:sldId id="276" r:id="rId8"/>
    <p:sldId id="278" r:id="rId9"/>
    <p:sldId id="272" r:id="rId10"/>
    <p:sldId id="281" r:id="rId11"/>
    <p:sldId id="282" r:id="rId12"/>
    <p:sldId id="283" r:id="rId13"/>
    <p:sldId id="284" r:id="rId14"/>
    <p:sldId id="277" r:id="rId15"/>
    <p:sldId id="268" r:id="rId16"/>
    <p:sldId id="270" r:id="rId17"/>
    <p:sldId id="265" r:id="rId18"/>
    <p:sldId id="266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7690726-49DA-4552-BDEB-330DD8EA8BD9}" styleName="Table_0">
    <a:wholeTbl>
      <a:tcTxStyle b="off" i="off"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3" autoAdjust="0"/>
    <p:restoredTop sz="94259" autoAdjust="0"/>
  </p:normalViewPr>
  <p:slideViewPr>
    <p:cSldViewPr snapToGrid="0">
      <p:cViewPr varScale="1">
        <p:scale>
          <a:sx n="68" d="100"/>
          <a:sy n="68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62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08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71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755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1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59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431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9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95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C1C9235C-2ED9-9961-3B5C-3FCA4CB6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0C6C94B1-DDF9-D63F-769F-FB18A6D8F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7ECF6D9-0A96-C648-C92C-841D5AFBF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15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830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67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32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69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7" descr="C:\Users\AMMU\Desktop\Bor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 sz="28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1">
            <a:alphaModFix/>
          </a:blip>
          <a:srcRect b="18046"/>
          <a:stretch/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pgn5wpza1S61CYRRt95OvG8sipjwkK2T/edit?usp=sharing&amp;ouid=111267776938304797740&amp;rtpof=true&amp;sd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400" dirty="0"/>
              <a:t>Student Innovation </a:t>
            </a:r>
            <a:r>
              <a:rPr lang="en-US" sz="2400" dirty="0" smtClean="0"/>
              <a:t>:”A Creative Web-Based Learning application Integrating </a:t>
            </a:r>
            <a:r>
              <a:rPr lang="en-US" sz="2400" dirty="0" err="1" smtClean="0"/>
              <a:t>Notes,Quizzes</a:t>
            </a:r>
            <a:r>
              <a:rPr lang="en-US" sz="2400" dirty="0" smtClean="0"/>
              <a:t> and Games</a:t>
            </a:r>
            <a:r>
              <a:rPr lang="en-US" sz="2400" dirty="0"/>
              <a:t>”</a:t>
            </a:r>
            <a:endParaRPr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90468" y="2045352"/>
            <a:ext cx="4391131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Batch Number: CSE_107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480195" y="2513340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Under the Supervision of,</a:t>
            </a: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Ms. Kalpana K </a:t>
            </a:r>
            <a:r>
              <a:rPr lang="en-GB" sz="17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Harish</a:t>
            </a:r>
            <a:endParaRPr lang="en-GB" sz="17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Assistant Professor,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School of Computer Science and Engineering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Presidency University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832225" y="136441"/>
            <a:ext cx="5498973" cy="72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180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CSE7101-</a:t>
            </a: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Capstone Project</a:t>
            </a:r>
            <a:endParaRPr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Review-2</a:t>
            </a:r>
            <a:endParaRPr sz="18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0" y="4533900"/>
            <a:ext cx="122499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Program: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CSE </a:t>
            </a:r>
          </a:p>
          <a:p>
            <a:pPr lvl="0">
              <a:buClr>
                <a:srgbClr val="17365D"/>
              </a:buClr>
              <a:buSzPct val="100000"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HoD: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Asif Mohammed</a:t>
            </a:r>
          </a:p>
          <a:p>
            <a:pPr lvl="0">
              <a:buClr>
                <a:srgbClr val="17365D"/>
              </a:buClr>
              <a:buSzPct val="100000"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 Project Coordinator: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</a:t>
            </a:r>
            <a:r>
              <a:rPr lang="en-US" sz="1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Jayavadivel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Ravi</a:t>
            </a:r>
          </a:p>
          <a:p>
            <a:pPr lvl="0">
              <a:buClr>
                <a:srgbClr val="17365D"/>
              </a:buClr>
              <a:buSzPct val="100000"/>
            </a:pPr>
            <a:r>
              <a:rPr lang="en-US" sz="18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School Project Coordinators: 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Sampath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A K , Dr. </a:t>
            </a:r>
            <a:r>
              <a:rPr lang="en-US" sz="1800" b="1" i="0" u="none" strike="noStrike" cap="none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Geetha</a:t>
            </a:r>
            <a:r>
              <a:rPr lang="en-US" sz="1800" b="1" i="0" u="none" strike="noStrike" cap="none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A </a:t>
            </a:r>
            <a:endParaRPr sz="18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pic>
        <p:nvPicPr>
          <p:cNvPr id="2" name="table">
            <a:extLst>
              <a:ext uri="{FF2B5EF4-FFF2-40B4-BE49-F238E27FC236}">
                <a16:creationId xmlns:a16="http://schemas.microsoft.com/office/drawing/2014/main" id="{826282D4-9F06-3D06-0484-41B4BD54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3" y="2429029"/>
            <a:ext cx="5694014" cy="2104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IN" dirty="0" smtClean="0"/>
              <a:t>Block </a:t>
            </a:r>
            <a:r>
              <a:rPr lang="en-IN" dirty="0"/>
              <a:t>Diagram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2800" b="1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46252" y="1041009"/>
            <a:ext cx="7076049" cy="48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8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Flow Chart</a:t>
            </a:r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207433" y="0"/>
            <a:ext cx="6710289" cy="62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SDGs</a:t>
            </a:r>
            <a:endParaRPr lang="en-IN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41010" y="970670"/>
            <a:ext cx="9383150" cy="51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b="1" dirty="0"/>
              <a:t>SDG 4: Quality </a:t>
            </a:r>
            <a:r>
              <a:rPr lang="en-IN" b="1" dirty="0" smtClean="0"/>
              <a:t>Education-</a:t>
            </a:r>
            <a:r>
              <a:rPr lang="en-US" dirty="0" smtClean="0"/>
              <a:t> The web-based </a:t>
            </a:r>
            <a:r>
              <a:rPr lang="en-US" dirty="0"/>
              <a:t>learning app promotes inclusive, accessible, and interactive digital education for all learners.</a:t>
            </a:r>
            <a:endParaRPr lang="en-IN" dirty="0"/>
          </a:p>
          <a:p>
            <a:r>
              <a:rPr lang="en-IN" b="1" dirty="0"/>
              <a:t>SDG 9: Infrastructure, Industrialization </a:t>
            </a:r>
            <a:r>
              <a:rPr lang="en-IN" b="1" dirty="0" smtClean="0"/>
              <a:t>and  Innovation-</a:t>
            </a:r>
            <a:r>
              <a:rPr lang="en-US" dirty="0" smtClean="0"/>
              <a:t>The </a:t>
            </a:r>
            <a:r>
              <a:rPr lang="en-US" dirty="0"/>
              <a:t>project uses innovative digital infrastructure to enhance teaching, learning, and academic resource delivery.</a:t>
            </a:r>
            <a:endParaRPr lang="en-IN" dirty="0"/>
          </a:p>
          <a:p>
            <a:r>
              <a:rPr lang="en-IN" b="1" dirty="0"/>
              <a:t>SDG </a:t>
            </a:r>
            <a:r>
              <a:rPr lang="en-IN" b="1" dirty="0" smtClean="0"/>
              <a:t>10 </a:t>
            </a:r>
            <a:r>
              <a:rPr lang="en-IN" b="1" dirty="0"/>
              <a:t>Reduced </a:t>
            </a:r>
            <a:r>
              <a:rPr lang="en-IN" b="1" dirty="0" smtClean="0"/>
              <a:t>Inequalities-</a:t>
            </a:r>
            <a:r>
              <a:rPr lang="en-US" dirty="0" smtClean="0"/>
              <a:t>By </a:t>
            </a:r>
            <a:r>
              <a:rPr lang="en-US" dirty="0"/>
              <a:t>providing equal access to notes, quizzes, and learning tools, the system reduces educational gaps among students.</a:t>
            </a:r>
            <a:endParaRPr lang="en-IN" dirty="0"/>
          </a:p>
          <a:p>
            <a:r>
              <a:rPr lang="en-IN" b="1" dirty="0"/>
              <a:t>SDG </a:t>
            </a:r>
            <a:r>
              <a:rPr lang="en-IN" b="1" dirty="0" smtClean="0"/>
              <a:t>17 </a:t>
            </a:r>
            <a:r>
              <a:rPr lang="en-IN" b="1" dirty="0"/>
              <a:t>Partnerships to achieve the </a:t>
            </a:r>
            <a:r>
              <a:rPr lang="en-IN" b="1" dirty="0" smtClean="0"/>
              <a:t>Goal-</a:t>
            </a:r>
            <a:r>
              <a:rPr lang="en-US" dirty="0" smtClean="0"/>
              <a:t>The </a:t>
            </a:r>
            <a:r>
              <a:rPr lang="en-US" dirty="0"/>
              <a:t>platform strengthens collaboration between teachers and students through shared learning resources and communication.</a:t>
            </a:r>
            <a:endParaRPr lang="en-IN" dirty="0"/>
          </a:p>
          <a:p>
            <a:endParaRPr lang="en-US" sz="2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SDGs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02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8E81-07CF-A22C-1E11-BC1CCB7D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Details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93CCAA-0223-D948-226E-B134BC0B01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0918" y="1031329"/>
            <a:ext cx="10402708" cy="56630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dirty="0"/>
              <a:t>HTML, CSS, JavaScript</a:t>
            </a:r>
          </a:p>
          <a:p>
            <a:r>
              <a:rPr lang="en-IN" dirty="0"/>
              <a:t>Any modern web browser (Chrome, Firefox, Edge).</a:t>
            </a:r>
          </a:p>
          <a:p>
            <a:r>
              <a:rPr lang="en-IN" dirty="0"/>
              <a:t>Runs locally or online without extra software.</a:t>
            </a:r>
          </a:p>
          <a:p>
            <a:r>
              <a:rPr lang="en-IN" dirty="0"/>
              <a:t>Lightweight for quick loading</a:t>
            </a:r>
          </a:p>
          <a:p>
            <a:endParaRPr lang="en-US" dirty="0"/>
          </a:p>
          <a:p>
            <a:r>
              <a:rPr lang="en-IN" b="1" dirty="0"/>
              <a:t>Modules</a:t>
            </a:r>
          </a:p>
          <a:p>
            <a:r>
              <a:rPr lang="en-US" dirty="0"/>
              <a:t>Simple design with easy navigation</a:t>
            </a:r>
            <a:endParaRPr lang="en-IN" dirty="0"/>
          </a:p>
          <a:p>
            <a:r>
              <a:rPr lang="en-IN" dirty="0"/>
              <a:t>Multiple-choice questions with instant scores</a:t>
            </a:r>
          </a:p>
          <a:p>
            <a:r>
              <a:rPr lang="en-IN" dirty="0"/>
              <a:t>Card-flip and puzzle games</a:t>
            </a:r>
          </a:p>
          <a:p>
            <a:r>
              <a:rPr lang="en-US" dirty="0"/>
              <a:t>Shows results after each quiz/game (saved temporarily in browser)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899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Github Link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Google Shape;115;p17"/>
          <p:cNvSpPr txBox="1">
            <a:spLocks/>
          </p:cNvSpPr>
          <p:nvPr/>
        </p:nvSpPr>
        <p:spPr>
          <a:xfrm>
            <a:off x="965200" y="12954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115;p17"/>
          <p:cNvSpPr txBox="1">
            <a:spLocks/>
          </p:cNvSpPr>
          <p:nvPr/>
        </p:nvSpPr>
        <p:spPr>
          <a:xfrm>
            <a:off x="812800" y="990600"/>
            <a:ext cx="10668000" cy="41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Github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Link: </a:t>
            </a:r>
          </a:p>
          <a:p>
            <a:pPr marL="342900" indent="-190500" algn="just">
              <a:spcBef>
                <a:spcPts val="0"/>
              </a:spcBef>
              <a:buSzPct val="100000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https://github.com/capstoneteam107/capstone107.git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lnSpc>
                <a:spcPct val="200000"/>
              </a:lnSpc>
              <a:spcBef>
                <a:spcPts val="0"/>
              </a:spcBef>
              <a:buSzPct val="100000"/>
              <a:buFont typeface="Arial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5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5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Timeline of the Project (Gantt Chart)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56" y="1181686"/>
            <a:ext cx="9467557" cy="4839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89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References (IEEE Paper format)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88900" y="11684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indent="-457200">
              <a:spcBef>
                <a:spcPts val="0"/>
              </a:spcBef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Cook, D. A. (2007). Web-based learning: pros, cons and controversies. Clinical Medicine, 7(1), 37-42</a:t>
            </a:r>
          </a:p>
          <a:p>
            <a:pPr marL="609600" indent="-457200">
              <a:spcBef>
                <a:spcPts val="0"/>
              </a:spcBef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9600" indent="-457200">
              <a:spcBef>
                <a:spcPts val="0"/>
              </a:spcBef>
              <a:buAutoNum type="arabicPeriod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Vlachopoulos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D., &amp;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Makri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A. (2017). The effect of games and simulations on higher education: a systematic literature review. International Journal of Educational Technology in Higher Education, 14(1).</a:t>
            </a:r>
          </a:p>
          <a:p>
            <a:pPr marL="609600" indent="-457200">
              <a:spcBef>
                <a:spcPts val="0"/>
              </a:spcBef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9600" indent="-457200">
              <a:spcBef>
                <a:spcPts val="0"/>
              </a:spcBef>
              <a:buAutoNum type="arabicPeriod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Kefalis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C., &amp;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Drigas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A. (2019). Web Based and Online Applications in STEM Education. International Journal of Engineering Pedagogy, 9(4), 123-135</a:t>
            </a:r>
          </a:p>
          <a:p>
            <a:pPr marL="609600" indent="-457200">
              <a:spcBef>
                <a:spcPts val="0"/>
              </a:spcBef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9600" indent="-457200">
              <a:spcBef>
                <a:spcPts val="0"/>
              </a:spcBef>
              <a:buAutoNum type="arabicPeriod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Drigas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A., &amp;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Karyotaki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M. (2016). Online and other ICT-based Training Tools for Problem-solving Skills. International Journal of Interactive Mobile Technologies, 11(6).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AA969E-6331-AE1E-CE6E-EE1419117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816" y="2505735"/>
            <a:ext cx="125258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A00FF-89F0-DC87-D900-930227B3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811" y="1441315"/>
            <a:ext cx="3893305" cy="39354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Problem Statement Number:  PSCS_240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indent="-190500" algn="just"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Organization: </a:t>
            </a:r>
            <a:r>
              <a:rPr lang="en-US" sz="1800" dirty="0"/>
              <a:t>AICTE, MIC-Student Innovation 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190500" algn="just">
              <a:spcBef>
                <a:spcPts val="0"/>
              </a:spcBef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Category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Software</a:t>
            </a: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Problem Description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dirty="0"/>
              <a:t>Smart Education, a Concept that Describes learning in digital age.it enables learner to learn more effectively, efficiently, flexibly and comfortably. 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5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393700" y="1012875"/>
            <a:ext cx="11430000" cy="547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Abstract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Objectives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Literature survey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Proposed method  and feasibility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Architecture </a:t>
            </a:r>
            <a:r>
              <a:rPr lang="en-US" sz="4800" dirty="0" smtClean="0">
                <a:latin typeface="Cambria" panose="02040503050406030204" pitchFamily="18" charset="0"/>
                <a:ea typeface="Cambria" panose="02040503050406030204" pitchFamily="18" charset="0"/>
              </a:rPr>
              <a:t>Diagram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Cambria" panose="02040503050406030204" pitchFamily="18" charset="0"/>
                <a:ea typeface="Cambria" panose="02040503050406030204" pitchFamily="18" charset="0"/>
              </a:rPr>
              <a:t>Block Diagram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Cambria" panose="02040503050406030204" pitchFamily="18" charset="0"/>
                <a:ea typeface="Cambria" panose="02040503050406030204" pitchFamily="18" charset="0"/>
              </a:rPr>
              <a:t>Flow Chart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Cambria" panose="02040503050406030204" pitchFamily="18" charset="0"/>
                <a:ea typeface="Cambria" panose="02040503050406030204" pitchFamily="18" charset="0"/>
              </a:rPr>
              <a:t>SDGs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Software Details</a:t>
            </a:r>
          </a:p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Git</a:t>
            </a: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-hub Link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Timeline of the Project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62000" y="490005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IN" dirty="0"/>
              <a:t>Abstract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655782" y="1466273"/>
            <a:ext cx="1066800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23B97-BC00-6AC1-7E43-C0CB79A5D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689" y="1258545"/>
            <a:ext cx="91029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Interactive education portal for students</a:t>
            </a:r>
          </a:p>
          <a:p>
            <a:endParaRPr lang="en-US" sz="2000" dirty="0"/>
          </a:p>
          <a:p>
            <a:r>
              <a:rPr lang="en-US" sz="2400" dirty="0"/>
              <a:t>Combines aptitude quizzes and memory games in a single platform</a:t>
            </a:r>
          </a:p>
          <a:p>
            <a:endParaRPr lang="en-US" sz="2000" dirty="0"/>
          </a:p>
          <a:p>
            <a:r>
              <a:rPr lang="en-US" sz="2400" dirty="0"/>
              <a:t>Improve logical reasoning and memory power in an engaging way</a:t>
            </a:r>
          </a:p>
          <a:p>
            <a:endParaRPr lang="en-US" sz="2000" dirty="0"/>
          </a:p>
          <a:p>
            <a:r>
              <a:rPr lang="en-US" sz="2400" dirty="0"/>
              <a:t>Lightweight, simple, browser-based</a:t>
            </a:r>
          </a:p>
        </p:txBody>
      </p:sp>
    </p:spTree>
    <p:extLst>
      <p:ext uri="{BB962C8B-B14F-4D97-AF65-F5344CB8AC3E}">
        <p14:creationId xmlns:p14="http://schemas.microsoft.com/office/powerpoint/2010/main" val="26379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4AF452CB-C65A-F821-5942-115BC6A8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>
            <a:extLst>
              <a:ext uri="{FF2B5EF4-FFF2-40B4-BE49-F238E27FC236}">
                <a16:creationId xmlns:a16="http://schemas.microsoft.com/office/drawing/2014/main" id="{74FFCF1A-ABFE-9091-62B3-5C1BE05D7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8218" y="807033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IN" dirty="0"/>
              <a:t>Objectives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B0E933E8-2705-C392-85CC-F3082DF4D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5782" y="1466273"/>
            <a:ext cx="1066800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81390-D8C0-C51C-AC06-5B1986D33D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45084" y="2889751"/>
            <a:ext cx="8995508" cy="23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4F80913-62D9-5F7D-54E1-5D33701E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18" y="1317779"/>
            <a:ext cx="1204816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Create a fun and engaging web app for children’s learning.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Use only HTML, CSS, and JavaScript.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Make it ad-free, easy to use, and work on any device.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Combine aptitude quizzes and memory games in one platform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952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IN" dirty="0"/>
              <a:t>Literature Survey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SzPct val="100000"/>
              <a:buNone/>
            </a:pPr>
            <a:r>
              <a:rPr lang="en-IN" dirty="0"/>
              <a:t>Literature Table: </a:t>
            </a:r>
            <a:r>
              <a:rPr lang="en-IN" dirty="0">
                <a:hlinkClick r:id="rId3"/>
              </a:rPr>
              <a:t>HERE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1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1AB2-C080-A1C7-29B8-673E071E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Method &amp; Feasibility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0E22C-6BD6-3E51-C139-F5BFABFF4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Develop a </a:t>
            </a:r>
            <a:r>
              <a:rPr lang="en-IN" b="1" dirty="0"/>
              <a:t>Teacher–Student Web Application</a:t>
            </a:r>
            <a:r>
              <a:rPr lang="en-IN" dirty="0"/>
              <a:t> with two login roles.</a:t>
            </a:r>
          </a:p>
          <a:p>
            <a:endParaRPr lang="en-IN" dirty="0"/>
          </a:p>
          <a:p>
            <a:r>
              <a:rPr lang="en-IN" b="1" dirty="0"/>
              <a:t>Teacher</a:t>
            </a:r>
            <a:r>
              <a:rPr lang="en-IN" dirty="0"/>
              <a:t>: Upload notes, create quizzes.</a:t>
            </a:r>
          </a:p>
          <a:p>
            <a:endParaRPr lang="en-IN" dirty="0"/>
          </a:p>
          <a:p>
            <a:r>
              <a:rPr lang="en-IN" b="1" dirty="0"/>
              <a:t>Student</a:t>
            </a:r>
            <a:r>
              <a:rPr lang="en-IN" dirty="0"/>
              <a:t>: Access notes, attempt quizzes.</a:t>
            </a:r>
          </a:p>
          <a:p>
            <a:endParaRPr lang="en-IN" dirty="0"/>
          </a:p>
          <a:p>
            <a:r>
              <a:rPr lang="en-IN" b="1" dirty="0"/>
              <a:t>Quiz Engine</a:t>
            </a:r>
            <a:r>
              <a:rPr lang="en-IN" dirty="0"/>
              <a:t>: Evaluate scores automatically.</a:t>
            </a:r>
          </a:p>
          <a:p>
            <a:endParaRPr lang="en-IN" dirty="0"/>
          </a:p>
          <a:p>
            <a:r>
              <a:rPr lang="en-IN" b="1" dirty="0"/>
              <a:t>Game Unlock Logic</a:t>
            </a:r>
            <a:r>
              <a:rPr lang="en-IN" dirty="0"/>
              <a:t>: Students scoring 6</a:t>
            </a:r>
            <a:r>
              <a:rPr lang="en-IN" dirty="0" smtClean="0"/>
              <a:t>/10 </a:t>
            </a:r>
            <a:r>
              <a:rPr lang="en-IN" dirty="0"/>
              <a:t>unlock mini learning games (memory, word game, puzzle).</a:t>
            </a:r>
          </a:p>
          <a:p>
            <a:pPr marL="76200" indent="0">
              <a:buNone/>
            </a:pPr>
            <a:endParaRPr lang="en-IN" dirty="0"/>
          </a:p>
          <a:p>
            <a:r>
              <a:rPr lang="en-IN" dirty="0"/>
              <a:t>Use </a:t>
            </a:r>
            <a:r>
              <a:rPr lang="en-IN" b="1" dirty="0"/>
              <a:t>HTML, CSS, JavaScript </a:t>
            </a:r>
            <a:r>
              <a:rPr lang="en-IN" dirty="0"/>
              <a:t>for development.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874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6A4F-9816-BB0B-4AB1-B3603D1F8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BE1-046C-B187-77EB-8ACBA5A5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Method &amp; Feasibility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A7F4-D57A-682C-D51F-B7AF7640F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IN" b="1" dirty="0"/>
              <a:t>Technical Feasibility</a:t>
            </a:r>
            <a:r>
              <a:rPr lang="en-IN" dirty="0"/>
              <a:t> – Open-source technologies make implementation possible.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r>
              <a:rPr lang="en-IN" b="1" dirty="0"/>
              <a:t>Economic Feasibility</a:t>
            </a:r>
            <a:r>
              <a:rPr lang="en-IN" dirty="0"/>
              <a:t> – Low-cost development, no expensive licenses.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r>
              <a:rPr lang="en-IN" b="1" dirty="0"/>
              <a:t>Operational Feasibility</a:t>
            </a:r>
            <a:r>
              <a:rPr lang="en-IN" dirty="0"/>
              <a:t> – Simple UI ensures easy adoption by teachers and students.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 </a:t>
            </a:r>
            <a:r>
              <a:rPr lang="en-IN" b="1" dirty="0"/>
              <a:t>Time Feasibility</a:t>
            </a:r>
            <a:r>
              <a:rPr lang="en-IN" dirty="0"/>
              <a:t> – Can be implemented in phased development (login → notes → quiz → games</a:t>
            </a:r>
          </a:p>
          <a:p>
            <a:pPr marL="762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03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IN" dirty="0"/>
              <a:t>Architecture Diagram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93" y="787399"/>
            <a:ext cx="3698489" cy="55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32548"/>
      </p:ext>
    </p:extLst>
  </p:cSld>
  <p:clrMapOvr>
    <a:masterClrMapping/>
  </p:clrMapOvr>
</p:sld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666</Words>
  <Application>Microsoft Office PowerPoint</Application>
  <PresentationFormat>Widescreen</PresentationFormat>
  <Paragraphs>112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Bookman Old Style</vt:lpstr>
      <vt:lpstr>Cambria</vt:lpstr>
      <vt:lpstr>Verdana</vt:lpstr>
      <vt:lpstr>Wingdings</vt:lpstr>
      <vt:lpstr>Bioinformatics</vt:lpstr>
      <vt:lpstr>Student Innovation :”A Creative Web-Based Learning application Integrating Notes,Quizzes and Games”</vt:lpstr>
      <vt:lpstr>Problem Statement Number:  PSCS_240 </vt:lpstr>
      <vt:lpstr>Content</vt:lpstr>
      <vt:lpstr>Abstract </vt:lpstr>
      <vt:lpstr>Objectives  </vt:lpstr>
      <vt:lpstr>Literature Survey</vt:lpstr>
      <vt:lpstr>Proposed Method &amp; Feasibility</vt:lpstr>
      <vt:lpstr>Proposed Method &amp; Feasibility</vt:lpstr>
      <vt:lpstr>Architecture Diagram</vt:lpstr>
      <vt:lpstr>Block Diagram</vt:lpstr>
      <vt:lpstr>Flow Chart</vt:lpstr>
      <vt:lpstr>SDGs</vt:lpstr>
      <vt:lpstr>SDGs</vt:lpstr>
      <vt:lpstr>Software Details</vt:lpstr>
      <vt:lpstr>Github Link</vt:lpstr>
      <vt:lpstr>Timeline of the Project (Gantt Chart)</vt:lpstr>
      <vt:lpstr>References (IEEE Paper format)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Welcome</cp:lastModifiedBy>
  <cp:revision>66</cp:revision>
  <dcterms:modified xsi:type="dcterms:W3CDTF">2025-11-27T01:30:46Z</dcterms:modified>
</cp:coreProperties>
</file>